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bas Neue Bold" charset="1" panose="020B0606020202050201"/>
      <p:regular r:id="rId21"/>
    </p:embeddedFont>
    <p:embeddedFont>
      <p:font typeface="Poppin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Italics" charset="1" panose="00000500000000000000"/>
      <p:regular r:id="rId24"/>
    </p:embeddedFont>
    <p:embeddedFont>
      <p:font typeface="DM Sans Bold" charset="1" panose="00000000000000000000"/>
      <p:regular r:id="rId25"/>
    </p:embeddedFont>
    <p:embeddedFont>
      <p:font typeface="DM Sans" charset="1" panose="00000000000000000000"/>
      <p:regular r:id="rId26"/>
    </p:embeddedFont>
    <p:embeddedFont>
      <p:font typeface="Poppins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780876" cy="10287000"/>
          </a:xfrm>
          <a:custGeom>
            <a:avLst/>
            <a:gdLst/>
            <a:ahLst/>
            <a:cxnLst/>
            <a:rect r="r" b="b" t="t" l="l"/>
            <a:pathLst>
              <a:path h="10287000" w="8780876">
                <a:moveTo>
                  <a:pt x="0" y="0"/>
                </a:moveTo>
                <a:lnTo>
                  <a:pt x="8780876" y="0"/>
                </a:lnTo>
                <a:lnTo>
                  <a:pt x="87808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10" r="-1831" b="-151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85139" y="4015057"/>
            <a:ext cx="13117722" cy="329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1"/>
              </a:lnSpc>
            </a:pPr>
            <a:r>
              <a:rPr lang="en-US" b="true" sz="12796">
                <a:solidFill>
                  <a:srgbClr val="F2EF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UDRUM &amp; FOREST</a:t>
            </a:r>
          </a:p>
          <a:p>
            <a:pPr algn="ctr">
              <a:lnSpc>
                <a:spcPts val="125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952449" y="5445143"/>
            <a:ext cx="12383103" cy="59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  <a:spcBef>
                <a:spcPct val="0"/>
              </a:spcBef>
            </a:pPr>
            <a:r>
              <a:rPr lang="en-US" sz="3311" spc="99">
                <a:solidFill>
                  <a:srgbClr val="F2EFEB"/>
                </a:solidFill>
                <a:latin typeface="Poppins"/>
                <a:ea typeface="Poppins"/>
                <a:cs typeface="Poppins"/>
                <a:sym typeface="Poppins"/>
              </a:rPr>
              <a:t>“Save the forest and reconnect the soul of the forest.”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1654" y="1690181"/>
            <a:ext cx="11931042" cy="756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Diegetic Guidance, No HUD Clutter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Butterflies, fireflies, and glowing mycelium replace intrusive maps and   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markers. Immersion and navigation become part of the natural world.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Poetic, Atmospheric World Design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Inspired by forest folklore and bioluminescent ecosystems, the visual and  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audio direction creates a sense of wonder and melancholy.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Core Moral / Message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</a:t>
            </a: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Short version (for a tagline): Respect the forest, and it will guide you back </a:t>
            </a: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to balance.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there are the possibilities to have funds or sponsorships from green organizations or european institutions.</a:t>
            </a:r>
          </a:p>
          <a:p>
            <a:pPr algn="l">
              <a:lnSpc>
                <a:spcPts val="3144"/>
              </a:lnSpc>
            </a:pP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the strong point is the social and educational purpose that a game like this can have while respecting the environment.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830952" y="431979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SELLING POINTS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565" y="5883228"/>
            <a:ext cx="5410848" cy="3043602"/>
          </a:xfrm>
          <a:custGeom>
            <a:avLst/>
            <a:gdLst/>
            <a:ahLst/>
            <a:cxnLst/>
            <a:rect r="r" b="b" t="t" l="l"/>
            <a:pathLst>
              <a:path h="3043602" w="5410848">
                <a:moveTo>
                  <a:pt x="0" y="0"/>
                </a:moveTo>
                <a:lnTo>
                  <a:pt x="5410848" y="0"/>
                </a:lnTo>
                <a:lnTo>
                  <a:pt x="5410848" y="3043602"/>
                </a:lnTo>
                <a:lnTo>
                  <a:pt x="0" y="304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3578" y="6138595"/>
            <a:ext cx="6404422" cy="2788235"/>
          </a:xfrm>
          <a:custGeom>
            <a:avLst/>
            <a:gdLst/>
            <a:ahLst/>
            <a:cxnLst/>
            <a:rect r="r" b="b" t="t" l="l"/>
            <a:pathLst>
              <a:path h="2788235" w="6404422">
                <a:moveTo>
                  <a:pt x="0" y="0"/>
                </a:moveTo>
                <a:lnTo>
                  <a:pt x="6404422" y="0"/>
                </a:lnTo>
                <a:lnTo>
                  <a:pt x="6404422" y="2788235"/>
                </a:lnTo>
                <a:lnTo>
                  <a:pt x="0" y="2788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78" r="0" b="-367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53872" y="2781992"/>
            <a:ext cx="6077012" cy="2840343"/>
          </a:xfrm>
          <a:custGeom>
            <a:avLst/>
            <a:gdLst/>
            <a:ahLst/>
            <a:cxnLst/>
            <a:rect r="r" b="b" t="t" l="l"/>
            <a:pathLst>
              <a:path h="2840343" w="6077012">
                <a:moveTo>
                  <a:pt x="0" y="0"/>
                </a:moveTo>
                <a:lnTo>
                  <a:pt x="6077013" y="0"/>
                </a:lnTo>
                <a:lnTo>
                  <a:pt x="6077013" y="2840343"/>
                </a:lnTo>
                <a:lnTo>
                  <a:pt x="0" y="2840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47046" y="8860155"/>
            <a:ext cx="706164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young hero save the forest that was dying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60271" y="1464129"/>
            <a:ext cx="10909866" cy="131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7"/>
              </a:lnSpc>
            </a:pPr>
            <a:r>
              <a:rPr lang="en-US" b="true" sz="9804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CREATIVE MIX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7234" y="9012555"/>
            <a:ext cx="760438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Open World Game in the natural environment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62409" y="5555660"/>
            <a:ext cx="4365171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ispired by various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2900"/>
                </a:solidFill>
                <a:latin typeface="Poppins"/>
                <a:ea typeface="Poppins"/>
                <a:cs typeface="Poppins"/>
                <a:sym typeface="Poppins"/>
              </a:rPr>
              <a:t>legends of Nordic folklore.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060517" y="9522804"/>
            <a:ext cx="880943" cy="34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28,99€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37939" y="9237636"/>
            <a:ext cx="819269" cy="34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19,99€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44886" y="6395961"/>
            <a:ext cx="800219" cy="100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16,79€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85340" y="2402870"/>
            <a:ext cx="4738524" cy="4460136"/>
          </a:xfrm>
          <a:custGeom>
            <a:avLst/>
            <a:gdLst/>
            <a:ahLst/>
            <a:cxnLst/>
            <a:rect r="r" b="b" t="t" l="l"/>
            <a:pathLst>
              <a:path h="4460136" w="4738524">
                <a:moveTo>
                  <a:pt x="0" y="0"/>
                </a:moveTo>
                <a:lnTo>
                  <a:pt x="4738525" y="0"/>
                </a:lnTo>
                <a:lnTo>
                  <a:pt x="4738525" y="4460136"/>
                </a:lnTo>
                <a:lnTo>
                  <a:pt x="0" y="4460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8251" y="659398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FINANCIAL PROJECTION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88933" y="2307620"/>
            <a:ext cx="8458423" cy="4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BUDGET : 505 000 €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GAME PRICE: 19,90 €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DESIGNER : 25%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PROGRAMMERS : 30%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ARTIST: 25%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SOUND DESIGNER: 10%</a:t>
            </a:r>
          </a:p>
          <a:p>
            <a:pPr algn="l">
              <a:lnSpc>
                <a:spcPts val="4375"/>
              </a:lnSpc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MARKETING : 10%</a:t>
            </a:r>
          </a:p>
          <a:p>
            <a:pPr algn="l">
              <a:lnSpc>
                <a:spcPts val="4375"/>
              </a:lnSpc>
              <a:spcBef>
                <a:spcPct val="0"/>
              </a:spcBef>
            </a:pPr>
            <a:r>
              <a:rPr lang="en-US" sz="3125" i="true" spc="9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BREAK-EVEN: 36300 copies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0107" y="2396954"/>
            <a:ext cx="16599193" cy="6473685"/>
          </a:xfrm>
          <a:custGeom>
            <a:avLst/>
            <a:gdLst/>
            <a:ahLst/>
            <a:cxnLst/>
            <a:rect r="r" b="b" t="t" l="l"/>
            <a:pathLst>
              <a:path h="6473685" w="16599193">
                <a:moveTo>
                  <a:pt x="0" y="0"/>
                </a:moveTo>
                <a:lnTo>
                  <a:pt x="16599193" y="0"/>
                </a:lnTo>
                <a:lnTo>
                  <a:pt x="16599193" y="6473685"/>
                </a:lnTo>
                <a:lnTo>
                  <a:pt x="0" y="647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8251" y="818464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TIMELINE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0952" y="431979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90571" y="1583746"/>
            <a:ext cx="5159066" cy="744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GAME DESIGNER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just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PROGRAMMERS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Andrea Fraboni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ARTISTS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SOUND DESIGNER</a:t>
            </a:r>
          </a:p>
          <a:p>
            <a:pPr algn="l" marL="822799" indent="-411400" lvl="1">
              <a:lnSpc>
                <a:spcPts val="5335"/>
              </a:lnSpc>
              <a:buFont typeface="Arial"/>
              <a:buChar char="•"/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be recruited</a:t>
            </a:r>
          </a:p>
          <a:p>
            <a:pPr algn="l">
              <a:lnSpc>
                <a:spcPts val="53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77" r="0" b="-8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9524" y="2957387"/>
            <a:ext cx="11788953" cy="372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8"/>
              </a:lnSpc>
              <a:spcBef>
                <a:spcPct val="0"/>
              </a:spcBef>
            </a:pPr>
            <a:r>
              <a:rPr lang="en-US" b="true" sz="2155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80214" y="6386372"/>
            <a:ext cx="8327571" cy="52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sz="2989" i="true" spc="8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Let’s keep our Earth green and alive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84" r="0" b="-37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5269" y="2931187"/>
            <a:ext cx="17010400" cy="142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2"/>
              </a:lnSpc>
            </a:pPr>
            <a:r>
              <a:rPr lang="en-US" b="true" sz="3987" i="true" spc="11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&lt;&lt; Stay connected with the forest and save it from danger &gt;&gt;</a:t>
            </a:r>
          </a:p>
          <a:p>
            <a:pPr algn="ctr">
              <a:lnSpc>
                <a:spcPts val="558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300724" y="4375604"/>
            <a:ext cx="12474267" cy="501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74"/>
              </a:lnSpc>
            </a:pPr>
            <a:r>
              <a:rPr lang="en-US" sz="4053" i="true" spc="12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Udrum, a sylvan creature, is the guardian of the forest who will defend his environment  from unconscious actions of man.</a:t>
            </a:r>
          </a:p>
          <a:p>
            <a:pPr algn="l">
              <a:lnSpc>
                <a:spcPts val="5674"/>
              </a:lnSpc>
            </a:pPr>
          </a:p>
          <a:p>
            <a:pPr algn="l">
              <a:lnSpc>
                <a:spcPts val="5674"/>
              </a:lnSpc>
            </a:pPr>
          </a:p>
          <a:p>
            <a:pPr algn="l">
              <a:lnSpc>
                <a:spcPts val="5674"/>
              </a:lnSpc>
            </a:pPr>
            <a:r>
              <a:rPr lang="en-US" sz="4053" spc="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inspired by Trentino folklore</a:t>
            </a:r>
          </a:p>
          <a:p>
            <a:pPr algn="l">
              <a:lnSpc>
                <a:spcPts val="567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073867" y="1000125"/>
            <a:ext cx="9760983" cy="130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7"/>
              </a:lnSpc>
            </a:pPr>
            <a:r>
              <a:rPr lang="en-US" b="true" sz="9803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57093" cy="10287000"/>
            <a:chOff x="0" y="0"/>
            <a:chExt cx="10421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21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42197">
                  <a:moveTo>
                    <a:pt x="0" y="0"/>
                  </a:moveTo>
                  <a:lnTo>
                    <a:pt x="1042197" y="0"/>
                  </a:lnTo>
                  <a:lnTo>
                    <a:pt x="10421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2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421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0268" y="613628"/>
            <a:ext cx="2236556" cy="2933189"/>
          </a:xfrm>
          <a:custGeom>
            <a:avLst/>
            <a:gdLst/>
            <a:ahLst/>
            <a:cxnLst/>
            <a:rect r="r" b="b" t="t" l="l"/>
            <a:pathLst>
              <a:path h="2933189" w="2236556">
                <a:moveTo>
                  <a:pt x="0" y="0"/>
                </a:moveTo>
                <a:lnTo>
                  <a:pt x="2236557" y="0"/>
                </a:lnTo>
                <a:lnTo>
                  <a:pt x="2236557" y="2933189"/>
                </a:lnTo>
                <a:lnTo>
                  <a:pt x="0" y="2933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012764" y="8030494"/>
            <a:ext cx="4574711" cy="3520578"/>
          </a:xfrm>
          <a:custGeom>
            <a:avLst/>
            <a:gdLst/>
            <a:ahLst/>
            <a:cxnLst/>
            <a:rect r="r" b="b" t="t" l="l"/>
            <a:pathLst>
              <a:path h="3520578" w="4574711">
                <a:moveTo>
                  <a:pt x="4574711" y="0"/>
                </a:moveTo>
                <a:lnTo>
                  <a:pt x="0" y="0"/>
                </a:lnTo>
                <a:lnTo>
                  <a:pt x="0" y="3520578"/>
                </a:lnTo>
                <a:lnTo>
                  <a:pt x="4574711" y="3520578"/>
                </a:lnTo>
                <a:lnTo>
                  <a:pt x="4574711" y="0"/>
                </a:lnTo>
                <a:close/>
              </a:path>
            </a:pathLst>
          </a:custGeom>
          <a:blipFill>
            <a:blip r:embed="rId3"/>
            <a:stretch>
              <a:fillRect l="0" t="0" r="-137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49354" y="294550"/>
            <a:ext cx="8626929" cy="139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</a:pPr>
            <a:r>
              <a:rPr lang="en-US" b="true" sz="10564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SHEET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1356" y="1532495"/>
            <a:ext cx="8055429" cy="52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sz="2989" i="true" spc="89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Technical data sheet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1064" y="2251589"/>
            <a:ext cx="11969789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Genre</a:t>
            </a:r>
          </a:p>
          <a:p>
            <a:pPr algn="l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Open World Exploration Adventure in first person camera with Environmental Puzzles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494238" y="4237386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Platform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PC-windows os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43313" y="5723114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Key Market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UE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725557" y="4237386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Game Mode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Single Player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290045" y="4237386"/>
            <a:ext cx="3564488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Main Tech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UNITY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220136" y="7208842"/>
            <a:ext cx="3722403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Business Model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Buy to Play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374313" y="9027945"/>
            <a:ext cx="3722403" cy="1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Price</a:t>
            </a:r>
          </a:p>
          <a:p>
            <a:pPr algn="ctr">
              <a:lnSpc>
                <a:spcPts val="2657"/>
              </a:lnSpc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19.90 Euro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081337" y="5723114"/>
            <a:ext cx="3564488" cy="96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b="true" sz="3365" i="true" spc="100">
                <a:solidFill>
                  <a:srgbClr val="012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Languages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7" i="true" spc="56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IT + EN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631715" y="7685092"/>
            <a:ext cx="4574711" cy="3520578"/>
          </a:xfrm>
          <a:custGeom>
            <a:avLst/>
            <a:gdLst/>
            <a:ahLst/>
            <a:cxnLst/>
            <a:rect r="r" b="b" t="t" l="l"/>
            <a:pathLst>
              <a:path h="3520578" w="4574711">
                <a:moveTo>
                  <a:pt x="0" y="0"/>
                </a:moveTo>
                <a:lnTo>
                  <a:pt x="4574711" y="0"/>
                </a:lnTo>
                <a:lnTo>
                  <a:pt x="4574711" y="3520578"/>
                </a:lnTo>
                <a:lnTo>
                  <a:pt x="0" y="352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7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3994492"/>
            <a:ext cx="7801280" cy="6292508"/>
          </a:xfrm>
          <a:custGeom>
            <a:avLst/>
            <a:gdLst/>
            <a:ahLst/>
            <a:cxnLst/>
            <a:rect r="r" b="b" t="t" l="l"/>
            <a:pathLst>
              <a:path h="6292508" w="7801280">
                <a:moveTo>
                  <a:pt x="0" y="0"/>
                </a:moveTo>
                <a:lnTo>
                  <a:pt x="7801280" y="0"/>
                </a:lnTo>
                <a:lnTo>
                  <a:pt x="7801280" y="6292508"/>
                </a:lnTo>
                <a:lnTo>
                  <a:pt x="0" y="62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32" t="0" r="-10532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5263379" cy="9258300"/>
            <a:chOff x="0" y="0"/>
            <a:chExt cx="1386240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624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386240">
                  <a:moveTo>
                    <a:pt x="0" y="0"/>
                  </a:moveTo>
                  <a:lnTo>
                    <a:pt x="1386240" y="0"/>
                  </a:lnTo>
                  <a:lnTo>
                    <a:pt x="138624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12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386240" cy="2514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7416" y="-31847"/>
            <a:ext cx="2236556" cy="2933189"/>
          </a:xfrm>
          <a:custGeom>
            <a:avLst/>
            <a:gdLst/>
            <a:ahLst/>
            <a:cxnLst/>
            <a:rect r="r" b="b" t="t" l="l"/>
            <a:pathLst>
              <a:path h="2933189" w="2236556">
                <a:moveTo>
                  <a:pt x="0" y="0"/>
                </a:moveTo>
                <a:lnTo>
                  <a:pt x="2236556" y="0"/>
                </a:lnTo>
                <a:lnTo>
                  <a:pt x="2236556" y="2933189"/>
                </a:lnTo>
                <a:lnTo>
                  <a:pt x="0" y="2933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49968" y="405582"/>
            <a:ext cx="10560563" cy="106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1"/>
              </a:lnSpc>
            </a:pPr>
            <a:r>
              <a:rPr lang="en-US" b="true" sz="8042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CONCEPT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3949470"/>
            <a:ext cx="6356958" cy="6337530"/>
          </a:xfrm>
          <a:custGeom>
            <a:avLst/>
            <a:gdLst/>
            <a:ahLst/>
            <a:cxnLst/>
            <a:rect r="r" b="b" t="t" l="l"/>
            <a:pathLst>
              <a:path h="6337530" w="6356958">
                <a:moveTo>
                  <a:pt x="0" y="0"/>
                </a:moveTo>
                <a:lnTo>
                  <a:pt x="6356958" y="0"/>
                </a:lnTo>
                <a:lnTo>
                  <a:pt x="6356958" y="6337530"/>
                </a:lnTo>
                <a:lnTo>
                  <a:pt x="0" y="6337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56958" y="1368072"/>
            <a:ext cx="11931042" cy="876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First-person gameplay, featuring environmental puzzles and narrative missions. The player moves freely through the forest, where every action consumes energy or stamina, encouraging a thoughtful and strategic approach.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Purification – Interact with mycelium to cleanse corrupted areas.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Liberation – Rescue trapped animals through environmental puzzles.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Skill Check – Timed events that require precision to overcome environmental challenges.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Mycelic Perception – Sensory modality that reveals hidden connections and paths.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Natural Guidance – Butterflies by day and fireflies by night show the way.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Ecological Morale – Every action visually and audibly influences the game world.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sz="2245" i="true" spc="67">
                <a:solidFill>
                  <a:srgbClr val="0129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Move Objects – You can grab and move object in the enviroment for overcome obstacles and continue in your mission.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651" y="2597741"/>
            <a:ext cx="6577438" cy="4382218"/>
          </a:xfrm>
          <a:custGeom>
            <a:avLst/>
            <a:gdLst/>
            <a:ahLst/>
            <a:cxnLst/>
            <a:rect r="r" b="b" t="t" l="l"/>
            <a:pathLst>
              <a:path h="4382218" w="6577438">
                <a:moveTo>
                  <a:pt x="0" y="0"/>
                </a:moveTo>
                <a:lnTo>
                  <a:pt x="6577438" y="0"/>
                </a:lnTo>
                <a:lnTo>
                  <a:pt x="6577438" y="4382218"/>
                </a:lnTo>
                <a:lnTo>
                  <a:pt x="0" y="438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4788" y="1808165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78277" y="1610371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24788" y="8300556"/>
            <a:ext cx="4863212" cy="95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711" i="true" spc="8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free animals from traps</a:t>
            </a:r>
          </a:p>
          <a:p>
            <a:pPr algn="l">
              <a:lnSpc>
                <a:spcPts val="379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30952" y="431979"/>
            <a:ext cx="13711498" cy="168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ENVIRONMENTAL PROBLEMS</a:t>
            </a:r>
          </a:p>
          <a:p>
            <a:pPr algn="ctr">
              <a:lnSpc>
                <a:spcPts val="642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3493" y="6462987"/>
            <a:ext cx="5449755" cy="95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</a:p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sz="2711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protect the forest from fires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49987" y="7985989"/>
            <a:ext cx="4163614" cy="127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409" i="true" spc="72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clean up the forest from polluted pools</a:t>
            </a:r>
          </a:p>
          <a:p>
            <a:pPr algn="l">
              <a:lnSpc>
                <a:spcPts val="33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4623" y="2048255"/>
            <a:ext cx="7845874" cy="7845874"/>
          </a:xfrm>
          <a:custGeom>
            <a:avLst/>
            <a:gdLst/>
            <a:ahLst/>
            <a:cxnLst/>
            <a:rect r="r" b="b" t="t" l="l"/>
            <a:pathLst>
              <a:path h="7845874" w="7845874">
                <a:moveTo>
                  <a:pt x="0" y="0"/>
                </a:moveTo>
                <a:lnTo>
                  <a:pt x="7845873" y="0"/>
                </a:lnTo>
                <a:lnTo>
                  <a:pt x="7845873" y="7845873"/>
                </a:lnTo>
                <a:lnTo>
                  <a:pt x="0" y="784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25134" y="537333"/>
            <a:ext cx="5995054" cy="179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29"/>
              </a:lnSpc>
            </a:pPr>
            <a:r>
              <a:rPr lang="en-US" b="true" sz="13601">
                <a:solidFill>
                  <a:srgbClr val="F2EF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GAMEPLAY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4164" y="1860246"/>
            <a:ext cx="5674379" cy="336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SKILL CHECKS allow the player to solve environmental problems</a:t>
            </a:r>
          </a:p>
          <a:p>
            <a:pPr algn="l">
              <a:lnSpc>
                <a:spcPts val="533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14164" y="5038725"/>
            <a:ext cx="5674379" cy="20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  <a:spcBef>
                <a:spcPct val="0"/>
              </a:spcBef>
            </a:pPr>
            <a:r>
              <a:rPr lang="en-US" sz="3811" i="true" spc="114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 win you need perform skill check 3 times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8677" y="2333657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8419" y="537333"/>
            <a:ext cx="10326445" cy="179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29"/>
              </a:lnSpc>
            </a:pPr>
            <a:r>
              <a:rPr lang="en-US" b="true" sz="13601">
                <a:solidFill>
                  <a:srgbClr val="F2EF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OTHER MECHANICS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486" y="2238407"/>
            <a:ext cx="4511906" cy="429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i="true" spc="9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you can grab and move object in the enviroment using telecinesis; you can grab object by pressing button ‘O’ when interactable object is in crosshair.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09158" y="5900104"/>
            <a:ext cx="4511906" cy="215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i="true" spc="9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you can shoot object in the enviroment by pressing left mouse button.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9158" y="2238407"/>
            <a:ext cx="4511906" cy="268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2"/>
              </a:lnSpc>
              <a:spcBef>
                <a:spcPct val="0"/>
              </a:spcBef>
            </a:pPr>
            <a:r>
              <a:rPr lang="en-US" sz="3030" i="true" spc="9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you can rotate object in the enviroment by hold the right mouse button and moving mouse.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39243" y="508736"/>
            <a:ext cx="4715854" cy="122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b="true" sz="9158">
                <a:solidFill>
                  <a:srgbClr val="0129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LOOP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91490" y="1362745"/>
            <a:ext cx="2068104" cy="733787"/>
            <a:chOff x="0" y="0"/>
            <a:chExt cx="1045488" cy="370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5488" cy="370951"/>
            </a:xfrm>
            <a:custGeom>
              <a:avLst/>
              <a:gdLst/>
              <a:ahLst/>
              <a:cxnLst/>
              <a:rect r="r" b="b" t="t" l="l"/>
              <a:pathLst>
                <a:path h="370951" w="1045488">
                  <a:moveTo>
                    <a:pt x="522744" y="0"/>
                  </a:moveTo>
                  <a:cubicBezTo>
                    <a:pt x="234041" y="0"/>
                    <a:pt x="0" y="83040"/>
                    <a:pt x="0" y="185476"/>
                  </a:cubicBezTo>
                  <a:cubicBezTo>
                    <a:pt x="0" y="287911"/>
                    <a:pt x="234041" y="370951"/>
                    <a:pt x="522744" y="370951"/>
                  </a:cubicBezTo>
                  <a:cubicBezTo>
                    <a:pt x="811448" y="370951"/>
                    <a:pt x="1045488" y="287911"/>
                    <a:pt x="1045488" y="185476"/>
                  </a:cubicBezTo>
                  <a:cubicBezTo>
                    <a:pt x="1045488" y="83040"/>
                    <a:pt x="811448" y="0"/>
                    <a:pt x="522744" y="0"/>
                  </a:cubicBezTo>
                  <a:close/>
                </a:path>
              </a:pathLst>
            </a:custGeom>
            <a:solidFill>
              <a:srgbClr val="FB6C3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98015" y="-12848"/>
              <a:ext cx="849459" cy="349023"/>
            </a:xfrm>
            <a:prstGeom prst="rect">
              <a:avLst/>
            </a:prstGeom>
          </p:spPr>
          <p:txBody>
            <a:bodyPr anchor="ctr" rtlCol="false" tIns="32228" lIns="32228" bIns="32228" rIns="32228"/>
            <a:lstStyle/>
            <a:p>
              <a:pPr algn="ctr">
                <a:lnSpc>
                  <a:spcPts val="3552"/>
                </a:lnSpc>
              </a:pPr>
              <a:r>
                <a:rPr lang="en-US" b="true" sz="253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START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94942" y="1437963"/>
            <a:ext cx="3171268" cy="1828213"/>
            <a:chOff x="0" y="0"/>
            <a:chExt cx="1615534" cy="9313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5534" cy="931343"/>
            </a:xfrm>
            <a:custGeom>
              <a:avLst/>
              <a:gdLst/>
              <a:ahLst/>
              <a:cxnLst/>
              <a:rect r="r" b="b" t="t" l="l"/>
              <a:pathLst>
                <a:path h="931343" w="1615534">
                  <a:moveTo>
                    <a:pt x="0" y="0"/>
                  </a:moveTo>
                  <a:lnTo>
                    <a:pt x="1615534" y="0"/>
                  </a:lnTo>
                  <a:lnTo>
                    <a:pt x="1615534" y="931343"/>
                  </a:lnTo>
                  <a:lnTo>
                    <a:pt x="0" y="931343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15534" cy="969443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</a:p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FOREST MYCELIUM NOTIFIES PROBLEM TO PLAYER</a:t>
              </a:r>
            </a:p>
            <a:p>
              <a:pPr algn="ctr">
                <a:lnSpc>
                  <a:spcPts val="2664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3425542" y="2096532"/>
            <a:ext cx="4869400" cy="25553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8789822" y="3557364"/>
            <a:ext cx="2181506" cy="1145635"/>
            <a:chOff x="0" y="0"/>
            <a:chExt cx="857369" cy="4502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369" cy="450254"/>
            </a:xfrm>
            <a:custGeom>
              <a:avLst/>
              <a:gdLst/>
              <a:ahLst/>
              <a:cxnLst/>
              <a:rect r="r" b="b" t="t" l="l"/>
              <a:pathLst>
                <a:path h="450254" w="857369">
                  <a:moveTo>
                    <a:pt x="0" y="0"/>
                  </a:moveTo>
                  <a:lnTo>
                    <a:pt x="857369" y="0"/>
                  </a:lnTo>
                  <a:lnTo>
                    <a:pt x="857369" y="450254"/>
                  </a:lnTo>
                  <a:lnTo>
                    <a:pt x="0" y="450254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57369" cy="488354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FOLLOW BATTERFLIES OR FIREFLIES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46524" y="6232289"/>
            <a:ext cx="2089543" cy="1699557"/>
            <a:chOff x="0" y="0"/>
            <a:chExt cx="812800" cy="6611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61101"/>
            </a:xfrm>
            <a:custGeom>
              <a:avLst/>
              <a:gdLst/>
              <a:ahLst/>
              <a:cxnLst/>
              <a:rect r="r" b="b" t="t" l="l"/>
              <a:pathLst>
                <a:path h="661101" w="812800">
                  <a:moveTo>
                    <a:pt x="406400" y="0"/>
                  </a:moveTo>
                  <a:lnTo>
                    <a:pt x="812800" y="330551"/>
                  </a:lnTo>
                  <a:lnTo>
                    <a:pt x="406400" y="661101"/>
                  </a:lnTo>
                  <a:lnTo>
                    <a:pt x="0" y="33055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75527"/>
              <a:ext cx="533400" cy="471948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success ??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46524" y="8888206"/>
            <a:ext cx="2068104" cy="740189"/>
            <a:chOff x="0" y="0"/>
            <a:chExt cx="770548" cy="2757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70548" cy="275784"/>
            </a:xfrm>
            <a:custGeom>
              <a:avLst/>
              <a:gdLst/>
              <a:ahLst/>
              <a:cxnLst/>
              <a:rect r="r" b="b" t="t" l="l"/>
              <a:pathLst>
                <a:path h="275784" w="770548">
                  <a:moveTo>
                    <a:pt x="385274" y="0"/>
                  </a:moveTo>
                  <a:cubicBezTo>
                    <a:pt x="172493" y="0"/>
                    <a:pt x="0" y="61736"/>
                    <a:pt x="0" y="137892"/>
                  </a:cubicBezTo>
                  <a:cubicBezTo>
                    <a:pt x="0" y="214048"/>
                    <a:pt x="172493" y="275784"/>
                    <a:pt x="385274" y="275784"/>
                  </a:cubicBezTo>
                  <a:cubicBezTo>
                    <a:pt x="598055" y="275784"/>
                    <a:pt x="770548" y="214048"/>
                    <a:pt x="770548" y="137892"/>
                  </a:cubicBezTo>
                  <a:cubicBezTo>
                    <a:pt x="770548" y="61736"/>
                    <a:pt x="598055" y="0"/>
                    <a:pt x="385274" y="0"/>
                  </a:cubicBezTo>
                  <a:close/>
                </a:path>
              </a:pathLst>
            </a:custGeom>
            <a:solidFill>
              <a:srgbClr val="FB6C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2239" y="-21770"/>
              <a:ext cx="626070" cy="27170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3552"/>
                </a:lnSpc>
              </a:pPr>
              <a:r>
                <a:rPr lang="en-US" sz="253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YOU LOST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04110" y="5179249"/>
            <a:ext cx="2181506" cy="835339"/>
            <a:chOff x="0" y="0"/>
            <a:chExt cx="857369" cy="3283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369" cy="328302"/>
            </a:xfrm>
            <a:custGeom>
              <a:avLst/>
              <a:gdLst/>
              <a:ahLst/>
              <a:cxnLst/>
              <a:rect r="r" b="b" t="t" l="l"/>
              <a:pathLst>
                <a:path h="328302" w="857369">
                  <a:moveTo>
                    <a:pt x="0" y="0"/>
                  </a:moveTo>
                  <a:lnTo>
                    <a:pt x="857369" y="0"/>
                  </a:lnTo>
                  <a:lnTo>
                    <a:pt x="857369" y="328302"/>
                  </a:lnTo>
                  <a:lnTo>
                    <a:pt x="0" y="328302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57369" cy="366402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PERFORM 3 SKILL CHECKS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9880576" y="4702999"/>
            <a:ext cx="14288" cy="47625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9880576" y="3266176"/>
            <a:ext cx="0" cy="291188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9891295" y="6014588"/>
            <a:ext cx="3568" cy="217701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V="true">
            <a:off x="10936067" y="7082067"/>
            <a:ext cx="719031" cy="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1655097" y="6842625"/>
            <a:ext cx="698008" cy="478885"/>
            <a:chOff x="0" y="0"/>
            <a:chExt cx="274329" cy="1882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4329" cy="188210"/>
            </a:xfrm>
            <a:custGeom>
              <a:avLst/>
              <a:gdLst/>
              <a:ahLst/>
              <a:cxnLst/>
              <a:rect r="r" b="b" t="t" l="l"/>
              <a:pathLst>
                <a:path h="188210" w="274329">
                  <a:moveTo>
                    <a:pt x="0" y="0"/>
                  </a:moveTo>
                  <a:lnTo>
                    <a:pt x="274329" y="0"/>
                  </a:lnTo>
                  <a:lnTo>
                    <a:pt x="274329" y="188210"/>
                  </a:lnTo>
                  <a:lnTo>
                    <a:pt x="0" y="188210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74329" cy="22631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yes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H="true" flipV="true">
            <a:off x="11466210" y="2352069"/>
            <a:ext cx="537891" cy="4490555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9478533" y="8169971"/>
            <a:ext cx="832660" cy="478885"/>
            <a:chOff x="0" y="0"/>
            <a:chExt cx="327249" cy="1882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27249" cy="188210"/>
            </a:xfrm>
            <a:custGeom>
              <a:avLst/>
              <a:gdLst/>
              <a:ahLst/>
              <a:cxnLst/>
              <a:rect r="r" b="b" t="t" l="l"/>
              <a:pathLst>
                <a:path h="188210" w="327249">
                  <a:moveTo>
                    <a:pt x="0" y="0"/>
                  </a:moveTo>
                  <a:lnTo>
                    <a:pt x="327249" y="0"/>
                  </a:lnTo>
                  <a:lnTo>
                    <a:pt x="327249" y="188210"/>
                  </a:lnTo>
                  <a:lnTo>
                    <a:pt x="0" y="188210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27249" cy="226310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no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9891295" y="7931846"/>
            <a:ext cx="3568" cy="238125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>
            <a:off x="9880576" y="8648856"/>
            <a:ext cx="14288" cy="23935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2868983" y="9258300"/>
            <a:ext cx="5977540" cy="0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687477" y="8840631"/>
            <a:ext cx="2181506" cy="835339"/>
            <a:chOff x="0" y="0"/>
            <a:chExt cx="857369" cy="32830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57369" cy="328302"/>
            </a:xfrm>
            <a:custGeom>
              <a:avLst/>
              <a:gdLst/>
              <a:ahLst/>
              <a:cxnLst/>
              <a:rect r="r" b="b" t="t" l="l"/>
              <a:pathLst>
                <a:path h="328302" w="857369">
                  <a:moveTo>
                    <a:pt x="0" y="0"/>
                  </a:moveTo>
                  <a:lnTo>
                    <a:pt x="857369" y="0"/>
                  </a:lnTo>
                  <a:lnTo>
                    <a:pt x="857369" y="328302"/>
                  </a:lnTo>
                  <a:lnTo>
                    <a:pt x="0" y="328302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57369" cy="366402"/>
            </a:xfrm>
            <a:prstGeom prst="rect">
              <a:avLst/>
            </a:prstGeom>
          </p:spPr>
          <p:txBody>
            <a:bodyPr anchor="ctr" rtlCol="false" tIns="80570" lIns="80570" bIns="80570" rIns="80570"/>
            <a:lstStyle/>
            <a:p>
              <a:pPr algn="ctr">
                <a:lnSpc>
                  <a:spcPts val="2664"/>
                </a:lnSpc>
              </a:pPr>
              <a:r>
                <a:rPr lang="en-US" sz="190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RESTART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flipV="true">
            <a:off x="1778230" y="1729639"/>
            <a:ext cx="613260" cy="7110992"/>
          </a:xfrm>
          <a:prstGeom prst="line">
            <a:avLst/>
          </a:prstGeom>
          <a:ln cap="rnd" w="28575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2391490" y="3532876"/>
            <a:ext cx="6196000" cy="4128085"/>
          </a:xfrm>
          <a:custGeom>
            <a:avLst/>
            <a:gdLst/>
            <a:ahLst/>
            <a:cxnLst/>
            <a:rect r="r" b="b" t="t" l="l"/>
            <a:pathLst>
              <a:path h="4128085" w="6196000">
                <a:moveTo>
                  <a:pt x="0" y="0"/>
                </a:moveTo>
                <a:lnTo>
                  <a:pt x="6196000" y="0"/>
                </a:lnTo>
                <a:lnTo>
                  <a:pt x="6196000" y="4128085"/>
                </a:lnTo>
                <a:lnTo>
                  <a:pt x="0" y="4128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372155" y="6580207"/>
            <a:ext cx="5491050" cy="3658412"/>
          </a:xfrm>
          <a:custGeom>
            <a:avLst/>
            <a:gdLst/>
            <a:ahLst/>
            <a:cxnLst/>
            <a:rect r="r" b="b" t="t" l="l"/>
            <a:pathLst>
              <a:path h="3658412" w="5491050">
                <a:moveTo>
                  <a:pt x="0" y="0"/>
                </a:moveTo>
                <a:lnTo>
                  <a:pt x="5491050" y="0"/>
                </a:lnTo>
                <a:lnTo>
                  <a:pt x="5491050" y="3658412"/>
                </a:lnTo>
                <a:lnTo>
                  <a:pt x="0" y="365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3710557" y="1428438"/>
            <a:ext cx="2396019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F2EFEB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2200">
                <a:solidFill>
                  <a:srgbClr val="F2EFEB"/>
                </a:solidFill>
                <a:latin typeface="Poppins Bold"/>
                <a:ea typeface="Poppins Bold"/>
                <a:cs typeface="Poppins Bold"/>
                <a:sym typeface="Poppins Bold"/>
              </a:rPr>
              <a:t>educe paper waste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12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36480" y="1611888"/>
            <a:ext cx="11931042" cy="597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Guided Exploration (Diegetic Navigation) 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Why: The player must reach Points of Interest (POIs) without intrusive UI or mini-maps.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How: Use butterflies (day) and fireflies (night) as natural guides; glowing mycelium threads subtly indicate direction.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2. Focus-Based Skill Checks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Why: Adds short, tense, skill-based interaction moments that fit the theme of precision and care.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How: Single-button input (“T”), visible success zone, difficulty scales with arrow speed and window size.</a:t>
            </a:r>
          </a:p>
          <a:p>
            <a:pPr algn="l" marL="484866" indent="-242433" lvl="1">
              <a:lnSpc>
                <a:spcPts val="3144"/>
              </a:lnSpc>
              <a:buFont typeface="Arial"/>
              <a:buChar char="•"/>
            </a:pPr>
            <a:r>
              <a:rPr lang="en-US" sz="2245" i="true" spc="67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Success Metric: Average success rate: 70% at early levels → 55% at advanced levels; clear audiovisual feedback for success/failure.</a:t>
            </a: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830952" y="431979"/>
            <a:ext cx="13711498" cy="8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b="true" sz="656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PILLARS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DAG1eMnHu8M</dc:identifier>
  <dcterms:modified xsi:type="dcterms:W3CDTF">2011-08-01T06:04:30Z</dcterms:modified>
  <cp:revision>1</cp:revision>
  <dc:title>Pitch_Udrum&amp;Forest</dc:title>
</cp:coreProperties>
</file>